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317" r:id="rId2"/>
    <p:sldId id="314" r:id="rId3"/>
    <p:sldId id="342" r:id="rId4"/>
    <p:sldId id="331" r:id="rId5"/>
    <p:sldId id="333" r:id="rId6"/>
    <p:sldId id="321" r:id="rId7"/>
    <p:sldId id="334" r:id="rId8"/>
    <p:sldId id="336" r:id="rId9"/>
    <p:sldId id="322" r:id="rId10"/>
    <p:sldId id="339" r:id="rId11"/>
    <p:sldId id="337" r:id="rId12"/>
    <p:sldId id="338" r:id="rId13"/>
    <p:sldId id="324" r:id="rId14"/>
    <p:sldId id="343" r:id="rId15"/>
    <p:sldId id="341" r:id="rId16"/>
    <p:sldId id="325" r:id="rId17"/>
    <p:sldId id="344" r:id="rId18"/>
    <p:sldId id="346" r:id="rId19"/>
    <p:sldId id="347" r:id="rId20"/>
    <p:sldId id="348" r:id="rId21"/>
    <p:sldId id="349" r:id="rId22"/>
    <p:sldId id="350" r:id="rId23"/>
    <p:sldId id="328" r:id="rId24"/>
    <p:sldId id="352" r:id="rId25"/>
    <p:sldId id="351" r:id="rId26"/>
    <p:sldId id="353" r:id="rId27"/>
    <p:sldId id="354" r:id="rId28"/>
    <p:sldId id="326" r:id="rId29"/>
    <p:sldId id="319" r:id="rId30"/>
    <p:sldId id="327" r:id="rId31"/>
    <p:sldId id="266" r:id="rId32"/>
    <p:sldId id="264" r:id="rId33"/>
  </p:sldIdLst>
  <p:sldSz cx="12195175" cy="6859588"/>
  <p:notesSz cx="7099300" cy="1023461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</p:embeddedFontLst>
  <p:custDataLst>
    <p:tags r:id="rId44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D1FF"/>
    <a:srgbClr val="B8E7FF"/>
    <a:srgbClr val="EAEAEA"/>
    <a:srgbClr val="080808"/>
    <a:srgbClr val="FFFFFF"/>
    <a:srgbClr val="DDDDDD"/>
    <a:srgbClr val="B2B2B2"/>
    <a:srgbClr val="808080"/>
    <a:srgbClr val="5F5F5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8" autoAdjust="0"/>
    <p:restoredTop sz="91622" autoAdjust="0"/>
  </p:normalViewPr>
  <p:slideViewPr>
    <p:cSldViewPr>
      <p:cViewPr>
        <p:scale>
          <a:sx n="100" d="100"/>
          <a:sy n="100" d="100"/>
        </p:scale>
        <p:origin x="222" y="288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Large is a problem, as a single person cannot annotate a large dataset</a:t>
            </a:r>
          </a:p>
        </p:txBody>
      </p:sp>
    </p:spTree>
    <p:extLst>
      <p:ext uri="{BB962C8B-B14F-4D97-AF65-F5344CB8AC3E}">
        <p14:creationId xmlns:p14="http://schemas.microsoft.com/office/powerpoint/2010/main" val="2529595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43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69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06456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Manual adjustments: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fix typos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Correct orientation of images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err="1"/>
              <a:t>Filtered</a:t>
            </a:r>
            <a:r>
              <a:rPr lang="de-AT" dirty="0"/>
              <a:t> </a:t>
            </a:r>
            <a:r>
              <a:rPr lang="de-AT" dirty="0" err="1"/>
              <a:t>bad</a:t>
            </a:r>
            <a:r>
              <a:rPr lang="de-AT" dirty="0"/>
              <a:t> </a:t>
            </a:r>
            <a:r>
              <a:rPr lang="de-AT" dirty="0" err="1"/>
              <a:t>examples</a:t>
            </a:r>
            <a:r>
              <a:rPr lang="de-AT" dirty="0"/>
              <a:t> and </a:t>
            </a:r>
            <a:r>
              <a:rPr lang="de-AT" dirty="0" err="1"/>
              <a:t>duplicates</a:t>
            </a:r>
            <a:endParaRPr lang="de-A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600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488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CNN: Many different hyperparameter configurations, deep shallow, learning rate, regularization,  batch size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Transfer Learning: Issue with different domain being trained from (real world images vs. cartoon images); Data Augmentation (random resize, rotation, </a:t>
            </a:r>
            <a:r>
              <a:rPr lang="en-GB" dirty="0" err="1"/>
              <a:t>color</a:t>
            </a:r>
            <a:r>
              <a:rPr lang="en-GB" dirty="0"/>
              <a:t> adjustments,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Transfer Learning </a:t>
            </a:r>
            <a:r>
              <a:rPr lang="en-GB" dirty="0" err="1"/>
              <a:t>Obj</a:t>
            </a:r>
            <a:r>
              <a:rPr lang="en-GB" dirty="0"/>
              <a:t> Det: Train object detection algorithm which returns a list of detected objects and use this feature vector for shallow classifier</a:t>
            </a:r>
          </a:p>
          <a:p>
            <a:pPr marL="895472" lvl="1" indent="-285750">
              <a:buFont typeface="Arial" panose="020B0604020202020204" pitchFamily="34" charset="0"/>
              <a:buChar char="•"/>
            </a:pPr>
            <a:r>
              <a:rPr lang="en-GB" dirty="0"/>
              <a:t>Issue: We do not have such an object dataset. Existing datasets (Google Quick, </a:t>
            </a:r>
            <a:r>
              <a:rPr lang="en-GB" dirty="0" err="1"/>
              <a:t>Draq</a:t>
            </a:r>
            <a:r>
              <a:rPr lang="en-GB" dirty="0"/>
              <a:t>! And TU Berlin sketch not sufficient); Applying custom “</a:t>
            </a:r>
            <a:r>
              <a:rPr lang="en-GB" dirty="0" err="1"/>
              <a:t>cartoonize</a:t>
            </a:r>
            <a:r>
              <a:rPr lang="en-GB" dirty="0"/>
              <a:t>” operator did not work as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4138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GloVE</a:t>
            </a:r>
            <a:r>
              <a:rPr lang="de-AT" dirty="0"/>
              <a:t> = Global </a:t>
            </a:r>
            <a:r>
              <a:rPr lang="de-AT" dirty="0" err="1"/>
              <a:t>Vectors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Word </a:t>
            </a:r>
            <a:r>
              <a:rPr lang="de-AT" dirty="0" err="1"/>
              <a:t>Representation</a:t>
            </a:r>
            <a:endParaRPr lang="de-A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ELMo</a:t>
            </a:r>
            <a:r>
              <a:rPr lang="de-AT" dirty="0"/>
              <a:t> = </a:t>
            </a:r>
            <a:r>
              <a:rPr lang="de-AT" dirty="0" err="1"/>
              <a:t>Embeddings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Languages</a:t>
            </a:r>
            <a:r>
              <a:rPr lang="de-AT" dirty="0"/>
              <a:t> Models</a:t>
            </a:r>
          </a:p>
          <a:p>
            <a:endParaRPr lang="en-GB" dirty="0"/>
          </a:p>
          <a:p>
            <a:r>
              <a:rPr lang="en-GB" dirty="0"/>
              <a:t>Sentence Embedding: Take only nouns and average the word embeddings</a:t>
            </a:r>
          </a:p>
          <a:p>
            <a:r>
              <a:rPr lang="en-GB" dirty="0"/>
              <a:t>Take only nouns (as contain most semantic information)</a:t>
            </a:r>
          </a:p>
        </p:txBody>
      </p:sp>
    </p:spTree>
    <p:extLst>
      <p:ext uri="{BB962C8B-B14F-4D97-AF65-F5344CB8AC3E}">
        <p14:creationId xmlns:p14="http://schemas.microsoft.com/office/powerpoint/2010/main" val="116852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Try to combat class imbalance, low number of training samples and easy combination of text and visual information</a:t>
            </a:r>
          </a:p>
          <a:p>
            <a:r>
              <a:rPr lang="en-GB" dirty="0"/>
              <a:t>Ease use of oversampling</a:t>
            </a:r>
          </a:p>
          <a:p>
            <a:r>
              <a:rPr lang="en-GB" dirty="0"/>
              <a:t>Keep actually trained parts shallow =&gt; no vanishing gradient</a:t>
            </a:r>
          </a:p>
          <a:p>
            <a:endParaRPr lang="en-GB" dirty="0"/>
          </a:p>
          <a:p>
            <a:r>
              <a:rPr lang="en-GB" dirty="0"/>
              <a:t>Fully Connected = FCN + </a:t>
            </a:r>
            <a:r>
              <a:rPr lang="en-GB" dirty="0" err="1"/>
              <a:t>BatchNorm</a:t>
            </a:r>
            <a:r>
              <a:rPr lang="en-GB" dirty="0"/>
              <a:t> + </a:t>
            </a:r>
            <a:r>
              <a:rPr lang="en-GB" dirty="0" err="1"/>
              <a:t>MaxPool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330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Full pipeline (after first feature extractors trained)</a:t>
            </a:r>
          </a:p>
        </p:txBody>
      </p:sp>
    </p:spTree>
    <p:extLst>
      <p:ext uri="{BB962C8B-B14F-4D97-AF65-F5344CB8AC3E}">
        <p14:creationId xmlns:p14="http://schemas.microsoft.com/office/powerpoint/2010/main" val="273438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November 30, 1835 – April 21, 1910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311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Convolutional Autoencoder with </a:t>
            </a:r>
          </a:p>
        </p:txBody>
      </p:sp>
    </p:spTree>
    <p:extLst>
      <p:ext uri="{BB962C8B-B14F-4D97-AF65-F5344CB8AC3E}">
        <p14:creationId xmlns:p14="http://schemas.microsoft.com/office/powerpoint/2010/main" val="1941594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Baselines best at Mean absolute error, accuracy is transfer learning best</a:t>
            </a:r>
          </a:p>
        </p:txBody>
      </p:sp>
    </p:spTree>
    <p:extLst>
      <p:ext uri="{BB962C8B-B14F-4D97-AF65-F5344CB8AC3E}">
        <p14:creationId xmlns:p14="http://schemas.microsoft.com/office/powerpoint/2010/main" val="2082205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takeaway: Model learned the label distribution instead of any useful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1337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takeaway: Model learned the label distribution instead of any useful information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93803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representation system can be e.g. a natural language, a formal language or a </a:t>
            </a:r>
            <a:r>
              <a:rPr lang="en-US" i="1" dirty="0"/>
              <a:t>proper</a:t>
            </a:r>
            <a:br>
              <a:rPr lang="en-US" i="1" dirty="0"/>
            </a:br>
            <a:r>
              <a:rPr lang="en-US" i="1" dirty="0"/>
              <a:t>language </a:t>
            </a:r>
            <a:r>
              <a:rPr lang="en-US" dirty="0"/>
              <a:t>within an engineering domain”</a:t>
            </a:r>
          </a:p>
          <a:p>
            <a:endParaRPr lang="en-US" dirty="0"/>
          </a:p>
          <a:p>
            <a:r>
              <a:rPr lang="en-US" dirty="0"/>
              <a:t>Close semantic gap requires new advances in deep learning, or different 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categories 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Learning more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annotation, instead read brain activity directly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23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1492 samples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Set: 746 samples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249 samples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parameters a model has (more degrees of freedom),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data are usually required to train such models. This is why most successful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deep learning models are trained on huge datasets, as it is not uncommon for a deep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learning model to have several million parameters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Dimensionality reduction through: Word Embeddings (</a:t>
            </a:r>
            <a:r>
              <a:rPr lang="en-US" dirty="0" err="1"/>
              <a:t>ELMo</a:t>
            </a:r>
            <a:r>
              <a:rPr lang="en-US" dirty="0"/>
              <a:t>, Glove, TFIDF, Autoencoder, Convolutional neural networks)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Curse of dimensionality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2403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it even possible for a human to reproduce his/her annotations?</a:t>
            </a:r>
          </a:p>
          <a:p>
            <a:pPr marL="0" indent="0">
              <a:buNone/>
            </a:pPr>
            <a:r>
              <a:rPr lang="en-US" dirty="0"/>
              <a:t>Is humor actually subjective? </a:t>
            </a:r>
            <a:endParaRPr lang="de-AT" b="1" dirty="0">
              <a:solidFill>
                <a:schemeClr val="accent6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Subset with 200 samples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Humor is indeed </a:t>
            </a:r>
            <a:r>
              <a:rPr lang="en-US" dirty="0" err="1"/>
              <a:t>reproducibile</a:t>
            </a:r>
            <a:r>
              <a:rPr lang="en-US" dirty="0"/>
              <a:t> and subjective</a:t>
            </a:r>
          </a:p>
        </p:txBody>
      </p:sp>
    </p:spTree>
    <p:extLst>
      <p:ext uri="{BB962C8B-B14F-4D97-AF65-F5344CB8AC3E}">
        <p14:creationId xmlns:p14="http://schemas.microsoft.com/office/powerpoint/2010/main" val="2401862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22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3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12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6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54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19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75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69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840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665360" y="610763"/>
            <a:ext cx="319841" cy="5627344"/>
            <a:chOff x="5475" y="54"/>
            <a:chExt cx="216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0" name="Rectangle 191"/>
            <p:cNvSpPr>
              <a:spLocks noChangeArrowheads="1"/>
            </p:cNvSpPr>
            <p:nvPr userDrawn="1"/>
          </p:nvSpPr>
          <p:spPr bwMode="auto">
            <a:xfrm>
              <a:off x="5585" y="161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1" name="Rectangle 193"/>
            <p:cNvSpPr>
              <a:spLocks noChangeArrowheads="1"/>
            </p:cNvSpPr>
            <p:nvPr userDrawn="1"/>
          </p:nvSpPr>
          <p:spPr bwMode="auto">
            <a:xfrm>
              <a:off x="5585" y="107"/>
              <a:ext cx="52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2" name="Rectangle 194"/>
            <p:cNvSpPr>
              <a:spLocks noChangeArrowheads="1"/>
            </p:cNvSpPr>
            <p:nvPr userDrawn="1"/>
          </p:nvSpPr>
          <p:spPr bwMode="auto">
            <a:xfrm>
              <a:off x="5637" y="107"/>
              <a:ext cx="54" cy="54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3" name="Rectangle 195"/>
            <p:cNvSpPr>
              <a:spLocks noChangeArrowheads="1"/>
            </p:cNvSpPr>
            <p:nvPr userDrawn="1"/>
          </p:nvSpPr>
          <p:spPr bwMode="auto">
            <a:xfrm>
              <a:off x="5531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4" name="Rectangle 196"/>
            <p:cNvSpPr>
              <a:spLocks noChangeArrowheads="1"/>
            </p:cNvSpPr>
            <p:nvPr userDrawn="1"/>
          </p:nvSpPr>
          <p:spPr bwMode="auto">
            <a:xfrm>
              <a:off x="5585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5" name="Rectangle 197"/>
            <p:cNvSpPr>
              <a:spLocks noChangeArrowheads="1"/>
            </p:cNvSpPr>
            <p:nvPr userDrawn="1"/>
          </p:nvSpPr>
          <p:spPr bwMode="auto">
            <a:xfrm>
              <a:off x="5637" y="55"/>
              <a:ext cx="54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6" name="Rectangle 198"/>
            <p:cNvSpPr>
              <a:spLocks noChangeArrowheads="1"/>
            </p:cNvSpPr>
            <p:nvPr userDrawn="1"/>
          </p:nvSpPr>
          <p:spPr bwMode="auto">
            <a:xfrm>
              <a:off x="5479" y="55"/>
              <a:ext cx="52" cy="52"/>
            </a:xfrm>
            <a:prstGeom prst="rect">
              <a:avLst/>
            </a:prstGeom>
            <a:solidFill>
              <a:srgbClr val="006599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the-Curse-of-dimensionality-showing-how-the-number-of-regions-of-a_fig9_278786166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of Humor </a:t>
            </a:r>
            <a:br>
              <a:rPr lang="en-US" dirty="0"/>
            </a:br>
            <a:r>
              <a:rPr lang="en-US" dirty="0"/>
              <a:t>from Gary Larson’s Cartoons 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Robert Fischer, </a:t>
            </a:r>
            <a:r>
              <a:rPr lang="de-AT" dirty="0" err="1"/>
              <a:t>BSc</a:t>
            </a:r>
            <a:r>
              <a:rPr lang="de-AT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9750" lvl="1" indent="0">
              <a:buNone/>
            </a:pPr>
            <a:endParaRPr lang="de-AT" dirty="0"/>
          </a:p>
          <a:p>
            <a:pPr marL="539750" lvl="1" indent="0">
              <a:buNone/>
            </a:pPr>
            <a:endParaRPr lang="de-AT" i="1" dirty="0"/>
          </a:p>
          <a:p>
            <a:pPr marL="539750" lvl="1" indent="0">
              <a:buNone/>
            </a:pPr>
            <a:endParaRPr lang="de-AT" i="1" dirty="0"/>
          </a:p>
          <a:p>
            <a:pPr marL="539750" lvl="1" indent="0">
              <a:buNone/>
            </a:pPr>
            <a:r>
              <a:rPr lang="en-US" i="1" dirty="0"/>
              <a:t>Generative</a:t>
            </a:r>
            <a:r>
              <a:rPr lang="en-US" dirty="0"/>
              <a:t> computational humor:</a:t>
            </a:r>
            <a:br>
              <a:rPr lang="en-US" dirty="0"/>
            </a:br>
            <a:r>
              <a:rPr lang="en-US" dirty="0"/>
              <a:t>E.g.: Synthesizes jokes or puns.</a:t>
            </a:r>
          </a:p>
          <a:p>
            <a:pPr marL="539750" lvl="1" indent="0">
              <a:buNone/>
            </a:pPr>
            <a:br>
              <a:rPr lang="en-US" i="1" dirty="0"/>
            </a:br>
            <a:r>
              <a:rPr lang="en-US" i="1" dirty="0"/>
              <a:t>Discriminative </a:t>
            </a:r>
            <a:r>
              <a:rPr lang="en-US" dirty="0"/>
              <a:t>computational humor: </a:t>
            </a:r>
          </a:p>
          <a:p>
            <a:pPr marL="539750" lvl="1" indent="0">
              <a:buNone/>
            </a:pPr>
            <a:r>
              <a:rPr lang="en-US" dirty="0"/>
              <a:t>E.g.: Detect whether a sentence is funny or not.</a:t>
            </a:r>
            <a:br>
              <a:rPr lang="en-US" dirty="0"/>
            </a:b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20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dirty="0"/>
              <a:t>Trained on a large dataset with some form of  </a:t>
            </a:r>
            <a:r>
              <a:rPr lang="en-US" i="1" dirty="0"/>
              <a:t>funny</a:t>
            </a:r>
            <a:r>
              <a:rPr lang="en-US" dirty="0"/>
              <a:t> and </a:t>
            </a:r>
            <a:r>
              <a:rPr lang="en-US" i="1" dirty="0"/>
              <a:t>not funny </a:t>
            </a:r>
            <a:r>
              <a:rPr lang="en-US" dirty="0"/>
              <a:t>annotation. </a:t>
            </a:r>
            <a:br>
              <a:rPr lang="en-US" dirty="0"/>
            </a:br>
            <a:endParaRPr lang="en-US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en-US" b="1" dirty="0"/>
              <a:t>Large?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069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dirty="0"/>
              <a:t>Problem: These datasets are aggregated over multiple people, which loses the subjective aspect of humor [3].</a:t>
            </a:r>
            <a:br>
              <a:rPr lang="en-US" dirty="0"/>
            </a:br>
            <a:endParaRPr lang="en-US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/>
              <a:t>The resulting models learn what people </a:t>
            </a:r>
            <a:r>
              <a:rPr lang="en-US" i="1" dirty="0"/>
              <a:t>generally</a:t>
            </a:r>
            <a:r>
              <a:rPr lang="en-US" dirty="0"/>
              <a:t> find funny.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 descr="PHP: Voting zu vorgefertigten Funktionen">
            <a:extLst>
              <a:ext uri="{FF2B5EF4-FFF2-40B4-BE49-F238E27FC236}">
                <a16:creationId xmlns:a16="http://schemas.microsoft.com/office/drawing/2014/main" id="{6AC71C7A-12DE-4A49-8FBB-F98AF335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46574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39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a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person</a:t>
            </a:r>
            <a:r>
              <a:rPr lang="de-AT" dirty="0"/>
              <a:t>.</a:t>
            </a:r>
            <a:br>
              <a:rPr lang="de-AT" dirty="0"/>
            </a:b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 err="1"/>
              <a:t>Novel</a:t>
            </a:r>
            <a:r>
              <a:rPr lang="de-AT" dirty="0"/>
              <a:t> Gary Larson </a:t>
            </a:r>
            <a:r>
              <a:rPr lang="de-AT" dirty="0" err="1"/>
              <a:t>dataset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AFDB09-B96D-49EF-AAFC-B07A76C0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71" y="3641422"/>
            <a:ext cx="1152362" cy="1444294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41C0619-2FA6-4144-B658-305950991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11" y="3641352"/>
            <a:ext cx="1152363" cy="1501913"/>
          </a:xfrm>
          <a:prstGeom prst="rect">
            <a:avLst/>
          </a:prstGeom>
        </p:spPr>
      </p:pic>
      <p:pic>
        <p:nvPicPr>
          <p:cNvPr id="17" name="Picture 1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0F334315-D93D-4FD0-9EE1-547E070C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15" y="3623109"/>
            <a:ext cx="1117700" cy="1557329"/>
          </a:xfrm>
          <a:prstGeom prst="rect">
            <a:avLst/>
          </a:prstGeom>
        </p:spPr>
      </p:pic>
      <p:pic>
        <p:nvPicPr>
          <p:cNvPr id="19" name="Picture 1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6C57AC1-0F83-4615-AFC3-844AC8987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614" y="3667663"/>
            <a:ext cx="1215082" cy="1557330"/>
          </a:xfrm>
          <a:prstGeom prst="rect">
            <a:avLst/>
          </a:prstGeom>
        </p:spPr>
      </p:pic>
      <p:pic>
        <p:nvPicPr>
          <p:cNvPr id="21" name="Picture 20" descr="An old photo of a person&#10;&#10;Description automatically generated">
            <a:extLst>
              <a:ext uri="{FF2B5EF4-FFF2-40B4-BE49-F238E27FC236}">
                <a16:creationId xmlns:a16="http://schemas.microsoft.com/office/drawing/2014/main" id="{1AE21776-4D1B-41A3-8331-DB4AFBCA3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7696" y="3667663"/>
            <a:ext cx="1184280" cy="1557329"/>
          </a:xfrm>
          <a:prstGeom prst="rect">
            <a:avLst/>
          </a:prstGeom>
        </p:spPr>
      </p:pic>
      <p:pic>
        <p:nvPicPr>
          <p:cNvPr id="23" name="Picture 22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73B26B83-A60C-42AC-989B-DC3A1D89A5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1976" y="3667662"/>
            <a:ext cx="1117700" cy="1516346"/>
          </a:xfrm>
          <a:prstGeom prst="rect">
            <a:avLst/>
          </a:prstGeom>
        </p:spPr>
      </p:pic>
      <p:pic>
        <p:nvPicPr>
          <p:cNvPr id="25" name="Picture 24" descr="A picture containing text, book, photo, sitting&#10;&#10;Description automatically generated">
            <a:extLst>
              <a:ext uri="{FF2B5EF4-FFF2-40B4-BE49-F238E27FC236}">
                <a16:creationId xmlns:a16="http://schemas.microsoft.com/office/drawing/2014/main" id="{91F269CB-9671-424F-97DB-86F298410E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6428" y="5119426"/>
            <a:ext cx="1179394" cy="1602010"/>
          </a:xfrm>
          <a:prstGeom prst="rect">
            <a:avLst/>
          </a:prstGeom>
        </p:spPr>
      </p:pic>
      <p:pic>
        <p:nvPicPr>
          <p:cNvPr id="27" name="Picture 26" descr="A picture containing photo, white, black, old&#10;&#10;Description automatically generated">
            <a:extLst>
              <a:ext uri="{FF2B5EF4-FFF2-40B4-BE49-F238E27FC236}">
                <a16:creationId xmlns:a16="http://schemas.microsoft.com/office/drawing/2014/main" id="{AC6DECB6-488E-4AAF-8681-8559918172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7174" y="5085716"/>
            <a:ext cx="1213503" cy="1557329"/>
          </a:xfrm>
          <a:prstGeom prst="rect">
            <a:avLst/>
          </a:prstGeom>
        </p:spPr>
      </p:pic>
      <p:pic>
        <p:nvPicPr>
          <p:cNvPr id="29" name="Picture 28" descr="A close up of a book&#10;&#10;Description automatically generated">
            <a:extLst>
              <a:ext uri="{FF2B5EF4-FFF2-40B4-BE49-F238E27FC236}">
                <a16:creationId xmlns:a16="http://schemas.microsoft.com/office/drawing/2014/main" id="{DC657DB3-7D91-400A-81CA-D862975BB3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5941" y="5152718"/>
            <a:ext cx="1063062" cy="1360719"/>
          </a:xfrm>
          <a:prstGeom prst="rect">
            <a:avLst/>
          </a:prstGeom>
        </p:spPr>
      </p:pic>
      <p:pic>
        <p:nvPicPr>
          <p:cNvPr id="31" name="Picture 3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4521D3E-1651-4FFE-8161-F531AFAE8F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1384" y="5143265"/>
            <a:ext cx="1125511" cy="1468792"/>
          </a:xfrm>
          <a:prstGeom prst="rect">
            <a:avLst/>
          </a:prstGeom>
        </p:spPr>
      </p:pic>
      <p:pic>
        <p:nvPicPr>
          <p:cNvPr id="33" name="Picture 32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CA682441-266B-4BCB-8355-212272BAFB9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23943" y="5152717"/>
            <a:ext cx="1169030" cy="1459339"/>
          </a:xfrm>
          <a:prstGeom prst="rect">
            <a:avLst/>
          </a:prstGeom>
        </p:spPr>
      </p:pic>
      <p:pic>
        <p:nvPicPr>
          <p:cNvPr id="37" name="Picture 36" descr="A picture containing person, book, text, photo&#10;&#10;Description automatically generated">
            <a:extLst>
              <a:ext uri="{FF2B5EF4-FFF2-40B4-BE49-F238E27FC236}">
                <a16:creationId xmlns:a16="http://schemas.microsoft.com/office/drawing/2014/main" id="{11B79C56-5A32-440F-8994-532C88B1A3B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30616" y="5085716"/>
            <a:ext cx="1117700" cy="152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0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endParaRPr lang="de-AT" dirty="0"/>
          </a:p>
          <a:p>
            <a:r>
              <a:rPr lang="de-AT" dirty="0"/>
              <a:t>2487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ordinal </a:t>
            </a:r>
            <a:r>
              <a:rPr lang="de-AT" dirty="0" err="1"/>
              <a:t>funniness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</a:p>
          <a:p>
            <a:r>
              <a:rPr lang="de-AT" dirty="0"/>
              <a:t>1 (not funny) </a:t>
            </a:r>
            <a:r>
              <a:rPr lang="de-AT" dirty="0" err="1"/>
              <a:t>to</a:t>
            </a:r>
            <a:r>
              <a:rPr lang="de-AT" dirty="0"/>
              <a:t> 7 (</a:t>
            </a:r>
            <a:r>
              <a:rPr lang="de-AT" dirty="0" err="1"/>
              <a:t>hilarious</a:t>
            </a:r>
            <a:r>
              <a:rPr lang="de-AT" dirty="0"/>
              <a:t>)</a:t>
            </a:r>
          </a:p>
          <a:p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myself</a:t>
            </a:r>
            <a:endParaRPr lang="de-AT" dirty="0"/>
          </a:p>
          <a:p>
            <a:endParaRPr lang="de-AT" i="1" dirty="0"/>
          </a:p>
          <a:p>
            <a:r>
              <a:rPr lang="de-AT" i="1" dirty="0" err="1"/>
              <a:t>humor</a:t>
            </a:r>
            <a:r>
              <a:rPr lang="de-AT" i="1" dirty="0"/>
              <a:t> </a:t>
            </a:r>
            <a:r>
              <a:rPr lang="de-AT" i="1" dirty="0" err="1"/>
              <a:t>fatigue</a:t>
            </a:r>
            <a:endParaRPr lang="de-AT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picture containing drawing, brick&#10;&#10;Description automatically generated">
            <a:extLst>
              <a:ext uri="{FF2B5EF4-FFF2-40B4-BE49-F238E27FC236}">
                <a16:creationId xmlns:a16="http://schemas.microsoft.com/office/drawing/2014/main" id="{B342726D-D768-4D2C-AA70-D7F4BBF1A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539" y="3213770"/>
            <a:ext cx="5893948" cy="289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br>
              <a:rPr lang="de-AT" dirty="0"/>
            </a:br>
            <a:endParaRPr lang="de-AT" dirty="0"/>
          </a:p>
          <a:p>
            <a:r>
              <a:rPr lang="de-AT" dirty="0"/>
              <a:t>OCR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punchlines</a:t>
            </a:r>
            <a:r>
              <a:rPr lang="de-AT" dirty="0"/>
              <a:t> and </a:t>
            </a:r>
            <a:br>
              <a:rPr lang="de-AT" dirty="0"/>
            </a:br>
            <a:r>
              <a:rPr lang="de-AT" dirty="0"/>
              <a:t>additional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  <a:p>
            <a:r>
              <a:rPr lang="de-AT" dirty="0"/>
              <a:t>Custom </a:t>
            </a:r>
            <a:r>
              <a:rPr lang="de-AT" dirty="0" err="1"/>
              <a:t>written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  <a:r>
              <a:rPr lang="de-AT" dirty="0" err="1"/>
              <a:t>application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Data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motivated</a:t>
            </a:r>
            <a:r>
              <a:rPr lang="de-AT" dirty="0"/>
              <a:t> </a:t>
            </a:r>
            <a:r>
              <a:rPr lang="de-AT" dirty="0" err="1"/>
              <a:t>further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development</a:t>
            </a:r>
            <a:endParaRPr lang="de-AT" dirty="0"/>
          </a:p>
          <a:p>
            <a:pPr marL="0" indent="0">
              <a:buNone/>
            </a:pPr>
            <a:endParaRPr lang="de-AT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329FA9-5265-427C-8F4A-F522856B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47" y="1341562"/>
            <a:ext cx="4104456" cy="43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0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 err="1"/>
              <a:t>Three</a:t>
            </a:r>
            <a:r>
              <a:rPr lang="de-AT" dirty="0"/>
              <a:t> different </a:t>
            </a:r>
            <a:r>
              <a:rPr lang="de-AT" dirty="0" err="1"/>
              <a:t>approaches</a:t>
            </a:r>
            <a:endParaRPr lang="de-AT" dirty="0"/>
          </a:p>
          <a:p>
            <a:pPr lvl="1"/>
            <a:r>
              <a:rPr lang="de-AT" b="1" dirty="0"/>
              <a:t>Visual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cartoons</a:t>
            </a:r>
            <a:endParaRPr lang="de-AT" dirty="0"/>
          </a:p>
          <a:p>
            <a:pPr lvl="1"/>
            <a:r>
              <a:rPr lang="de-AT" b="1" dirty="0"/>
              <a:t>Text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punchlines</a:t>
            </a:r>
            <a:endParaRPr lang="de-AT" dirty="0"/>
          </a:p>
          <a:p>
            <a:pPr lvl="1"/>
            <a:r>
              <a:rPr lang="de-AT" b="1" dirty="0"/>
              <a:t>Visual</a:t>
            </a:r>
            <a:r>
              <a:rPr lang="de-AT" dirty="0"/>
              <a:t> and </a:t>
            </a:r>
            <a:r>
              <a:rPr lang="de-AT" b="1" dirty="0"/>
              <a:t>Text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both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                              </a:t>
            </a:r>
            <a:r>
              <a:rPr lang="de-AT" dirty="0" err="1"/>
              <a:t>cartoons</a:t>
            </a:r>
            <a:r>
              <a:rPr lang="de-AT" dirty="0"/>
              <a:t> and </a:t>
            </a:r>
            <a:r>
              <a:rPr lang="de-AT" dirty="0" err="1"/>
              <a:t>punchlines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close up of a book&#10;&#10;Description automatically generated">
            <a:extLst>
              <a:ext uri="{FF2B5EF4-FFF2-40B4-BE49-F238E27FC236}">
                <a16:creationId xmlns:a16="http://schemas.microsoft.com/office/drawing/2014/main" id="{572B4F8A-DB6A-4987-AA4C-FF33C16FF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08" y="1166077"/>
            <a:ext cx="3849741" cy="49725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42DC2-A646-44F3-9FBE-2743373EA236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213770"/>
            <a:ext cx="114260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ECEFD-93C5-4DB6-9ED2-B7E533AC1999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717826"/>
            <a:ext cx="1224136" cy="206430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52728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 err="1"/>
              <a:t>Convolutional</a:t>
            </a:r>
            <a:r>
              <a:rPr lang="de-AT" dirty="0"/>
              <a:t> </a:t>
            </a:r>
            <a:r>
              <a:rPr lang="de-AT" dirty="0" err="1"/>
              <a:t>Neural</a:t>
            </a:r>
            <a:r>
              <a:rPr lang="de-AT" dirty="0"/>
              <a:t> Networks [4]</a:t>
            </a:r>
          </a:p>
          <a:p>
            <a:r>
              <a:rPr lang="de-AT" dirty="0"/>
              <a:t>Transfer Learning CNN</a:t>
            </a:r>
          </a:p>
          <a:p>
            <a:r>
              <a:rPr lang="de-AT" dirty="0"/>
              <a:t>Transfer Learning </a:t>
            </a: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Detection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cats face&#10;&#10;Description automatically generated">
            <a:extLst>
              <a:ext uri="{FF2B5EF4-FFF2-40B4-BE49-F238E27FC236}">
                <a16:creationId xmlns:a16="http://schemas.microsoft.com/office/drawing/2014/main" id="{DE271253-9B51-4FE6-8304-0B13E400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229" y="2438474"/>
            <a:ext cx="538802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93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Text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/>
              <a:t>Word </a:t>
            </a:r>
            <a:r>
              <a:rPr lang="de-AT" dirty="0" err="1"/>
              <a:t>Embeddings</a:t>
            </a:r>
            <a:endParaRPr lang="de-AT" dirty="0"/>
          </a:p>
          <a:p>
            <a:pPr lvl="1"/>
            <a:r>
              <a:rPr lang="de-AT" dirty="0" err="1"/>
              <a:t>GloVE</a:t>
            </a:r>
            <a:r>
              <a:rPr lang="de-AT" dirty="0"/>
              <a:t> [7]</a:t>
            </a:r>
          </a:p>
          <a:p>
            <a:pPr lvl="1"/>
            <a:r>
              <a:rPr lang="de-AT" dirty="0"/>
              <a:t>TF-IDF</a:t>
            </a:r>
          </a:p>
          <a:p>
            <a:pPr lvl="1"/>
            <a:r>
              <a:rPr lang="de-AT" dirty="0" err="1"/>
              <a:t>ELMo</a:t>
            </a:r>
            <a:r>
              <a:rPr lang="de-AT" dirty="0"/>
              <a:t> [6]</a:t>
            </a:r>
          </a:p>
          <a:p>
            <a:r>
              <a:rPr lang="de-AT" dirty="0"/>
              <a:t>LSTM / GRU </a:t>
            </a:r>
            <a:r>
              <a:rPr lang="de-AT" dirty="0" err="1"/>
              <a:t>architectures</a:t>
            </a:r>
            <a:r>
              <a:rPr lang="de-AT" dirty="0"/>
              <a:t> [5]</a:t>
            </a:r>
          </a:p>
          <a:p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</a:t>
            </a:r>
          </a:p>
          <a:p>
            <a:r>
              <a:rPr lang="de-AT" dirty="0" err="1"/>
              <a:t>Sentence</a:t>
            </a:r>
            <a:r>
              <a:rPr lang="de-AT" dirty="0"/>
              <a:t> </a:t>
            </a:r>
            <a:r>
              <a:rPr lang="de-AT" dirty="0" err="1"/>
              <a:t>embedding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138429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0E67E-6DA5-4C74-BB0E-261734A3249E}"/>
              </a:ext>
            </a:extLst>
          </p:cNvPr>
          <p:cNvSpPr txBox="1"/>
          <p:nvPr/>
        </p:nvSpPr>
        <p:spPr>
          <a:xfrm>
            <a:off x="7454175" y="1106374"/>
            <a:ext cx="2353529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88555-BE11-425C-AB96-743436216D31}"/>
              </a:ext>
            </a:extLst>
          </p:cNvPr>
          <p:cNvSpPr txBox="1"/>
          <p:nvPr/>
        </p:nvSpPr>
        <p:spPr>
          <a:xfrm>
            <a:off x="7158421" y="1968543"/>
            <a:ext cx="29450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84A2E-3DC8-42CD-93D0-1E6E94FDE1DB}"/>
              </a:ext>
            </a:extLst>
          </p:cNvPr>
          <p:cNvSpPr txBox="1"/>
          <p:nvPr/>
        </p:nvSpPr>
        <p:spPr>
          <a:xfrm>
            <a:off x="7257005" y="2890299"/>
            <a:ext cx="27478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LSTM encoding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94E41-CABA-4EAC-8010-B94CF2D1DC2F}"/>
              </a:ext>
            </a:extLst>
          </p:cNvPr>
          <p:cNvSpPr txBox="1"/>
          <p:nvPr/>
        </p:nvSpPr>
        <p:spPr>
          <a:xfrm>
            <a:off x="7059836" y="3711955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456A0-A33F-46D6-99A4-7188C5523BD8}"/>
              </a:ext>
            </a:extLst>
          </p:cNvPr>
          <p:cNvSpPr txBox="1"/>
          <p:nvPr/>
        </p:nvSpPr>
        <p:spPr>
          <a:xfrm>
            <a:off x="7059836" y="4614248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71234-89EC-4C37-B6EB-F46B1491A53E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8630940" y="1633702"/>
            <a:ext cx="0" cy="3348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4748B-7A34-405D-B57F-6DF33ED64C21}"/>
              </a:ext>
            </a:extLst>
          </p:cNvPr>
          <p:cNvCxnSpPr>
            <a:cxnSpLocks/>
          </p:cNvCxnSpPr>
          <p:nvPr/>
        </p:nvCxnSpPr>
        <p:spPr bwMode="auto">
          <a:xfrm>
            <a:off x="8630937" y="2527512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26FD3-CDE8-4C0D-9002-453FA4E57719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8630939" y="3413519"/>
            <a:ext cx="2" cy="3043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604061-7D28-4225-8449-E31797AE415E}"/>
              </a:ext>
            </a:extLst>
          </p:cNvPr>
          <p:cNvCxnSpPr>
            <a:cxnSpLocks/>
          </p:cNvCxnSpPr>
          <p:nvPr/>
        </p:nvCxnSpPr>
        <p:spPr bwMode="auto">
          <a:xfrm>
            <a:off x="8630937" y="4235175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17005-8820-4E86-A2E3-D2F7DBDE3BC0}"/>
              </a:ext>
            </a:extLst>
          </p:cNvPr>
          <p:cNvCxnSpPr>
            <a:cxnSpLocks/>
          </p:cNvCxnSpPr>
          <p:nvPr/>
        </p:nvCxnSpPr>
        <p:spPr bwMode="auto">
          <a:xfrm>
            <a:off x="8630937" y="5137468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089CD9-DD73-4E51-B909-2FA36712BB85}"/>
              </a:ext>
            </a:extLst>
          </p:cNvPr>
          <p:cNvSpPr txBox="1"/>
          <p:nvPr/>
        </p:nvSpPr>
        <p:spPr>
          <a:xfrm>
            <a:off x="7355590" y="5503949"/>
            <a:ext cx="255069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&lt;prediction&gt;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45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E4A81F1-6404-4FB5-8A3A-A82538E21DD4}"/>
              </a:ext>
            </a:extLst>
          </p:cNvPr>
          <p:cNvSpPr/>
          <p:nvPr/>
        </p:nvSpPr>
        <p:spPr bwMode="auto">
          <a:xfrm>
            <a:off x="225115" y="1623765"/>
            <a:ext cx="11129056" cy="3255068"/>
          </a:xfrm>
          <a:prstGeom prst="rect">
            <a:avLst/>
          </a:prstGeom>
          <a:solidFill>
            <a:srgbClr val="EAEAEA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AT" dirty="0"/>
              <a:t>Cascade multiple </a:t>
            </a:r>
            <a:r>
              <a:rPr lang="de-AT" dirty="0" err="1"/>
              <a:t>separately</a:t>
            </a:r>
            <a:r>
              <a:rPr lang="de-AT" dirty="0"/>
              <a:t> </a:t>
            </a:r>
            <a:r>
              <a:rPr lang="de-AT" dirty="0" err="1"/>
              <a:t>trained</a:t>
            </a:r>
            <a:r>
              <a:rPr lang="de-AT" dirty="0"/>
              <a:t> </a:t>
            </a:r>
            <a:r>
              <a:rPr lang="de-AT" dirty="0" err="1"/>
              <a:t>classifiers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final </a:t>
            </a:r>
            <a:r>
              <a:rPr lang="de-AT" dirty="0" err="1"/>
              <a:t>regressor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A673-5D16-4815-A9BF-653E5384DC3E}"/>
              </a:ext>
            </a:extLst>
          </p:cNvPr>
          <p:cNvSpPr txBox="1"/>
          <p:nvPr/>
        </p:nvSpPr>
        <p:spPr>
          <a:xfrm>
            <a:off x="225115" y="1623765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8965B-E930-4A70-B1B6-E09CCCCFEF9C}"/>
              </a:ext>
            </a:extLst>
          </p:cNvPr>
          <p:cNvSpPr txBox="1"/>
          <p:nvPr/>
        </p:nvSpPr>
        <p:spPr>
          <a:xfrm>
            <a:off x="1578930" y="2176183"/>
            <a:ext cx="373371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 err="1">
                <a:latin typeface="Consolas" panose="020B0609020204030204" pitchFamily="49" charset="0"/>
              </a:rPr>
              <a:t>GloVE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sentence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D568D-F728-4AE6-937D-6B649ECF15B6}"/>
              </a:ext>
            </a:extLst>
          </p:cNvPr>
          <p:cNvSpPr txBox="1"/>
          <p:nvPr/>
        </p:nvSpPr>
        <p:spPr>
          <a:xfrm>
            <a:off x="1877086" y="3385622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70287-B1A2-498B-B8CF-03560A3B8D36}"/>
              </a:ext>
            </a:extLst>
          </p:cNvPr>
          <p:cNvSpPr txBox="1"/>
          <p:nvPr/>
        </p:nvSpPr>
        <p:spPr>
          <a:xfrm>
            <a:off x="1873707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98764-C675-40FD-9202-F7B15CDA54A0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 bwMode="auto">
          <a:xfrm>
            <a:off x="2578644" y="1885375"/>
            <a:ext cx="867143" cy="2908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CD9FA4-DECA-4BBC-B022-4AA96EF55A8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 bwMode="auto">
          <a:xfrm>
            <a:off x="3445787" y="3130290"/>
            <a:ext cx="2403" cy="2553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BD7A4A-F51D-44E7-B928-D4CA628037F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flipH="1">
            <a:off x="3444811" y="3908842"/>
            <a:ext cx="3379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C6135-D777-47D8-9631-B6E9739635B9}"/>
              </a:ext>
            </a:extLst>
          </p:cNvPr>
          <p:cNvCxnSpPr>
            <a:cxnSpLocks/>
            <a:stCxn id="13" idx="2"/>
            <a:endCxn id="38" idx="0"/>
          </p:cNvCxnSpPr>
          <p:nvPr/>
        </p:nvCxnSpPr>
        <p:spPr bwMode="auto">
          <a:xfrm>
            <a:off x="3444811" y="4712219"/>
            <a:ext cx="0" cy="931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A8808-5DDD-42A2-B480-74A1D9171DB4}"/>
              </a:ext>
            </a:extLst>
          </p:cNvPr>
          <p:cNvSpPr txBox="1"/>
          <p:nvPr/>
        </p:nvSpPr>
        <p:spPr>
          <a:xfrm>
            <a:off x="7074864" y="5446018"/>
            <a:ext cx="47195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&lt;returns whether input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is in given class&gt;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EB9F9-72C9-460A-9ABE-776D0158391B}"/>
              </a:ext>
            </a:extLst>
          </p:cNvPr>
          <p:cNvSpPr txBox="1"/>
          <p:nvPr/>
        </p:nvSpPr>
        <p:spPr>
          <a:xfrm>
            <a:off x="5521523" y="1567006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E63AD-4DA3-43D6-80A8-1A60445021DB}"/>
              </a:ext>
            </a:extLst>
          </p:cNvPr>
          <p:cNvSpPr txBox="1"/>
          <p:nvPr/>
        </p:nvSpPr>
        <p:spPr>
          <a:xfrm>
            <a:off x="8035098" y="1773997"/>
            <a:ext cx="235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Autoencoder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2E6664-2868-4B89-BD4B-95C96103BC4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 bwMode="auto">
          <a:xfrm>
            <a:off x="7480714" y="1828616"/>
            <a:ext cx="554384" cy="2069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677E22-22F9-4104-8A7F-FC02440049E6}"/>
              </a:ext>
            </a:extLst>
          </p:cNvPr>
          <p:cNvSpPr txBox="1"/>
          <p:nvPr/>
        </p:nvSpPr>
        <p:spPr>
          <a:xfrm>
            <a:off x="8339830" y="3385622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3x3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19211-F47F-49A8-9CBA-6F01A3A92188}"/>
              </a:ext>
            </a:extLst>
          </p:cNvPr>
          <p:cNvSpPr txBox="1"/>
          <p:nvPr/>
        </p:nvSpPr>
        <p:spPr>
          <a:xfrm>
            <a:off x="8330851" y="2558827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5x5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7B943-44B8-40DB-BFF3-46391A152986}"/>
              </a:ext>
            </a:extLst>
          </p:cNvPr>
          <p:cNvSpPr txBox="1"/>
          <p:nvPr/>
        </p:nvSpPr>
        <p:spPr>
          <a:xfrm>
            <a:off x="7649736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D8F1CF-C43D-4D38-AABF-060DF52C5178}"/>
              </a:ext>
            </a:extLst>
          </p:cNvPr>
          <p:cNvSpPr txBox="1"/>
          <p:nvPr/>
        </p:nvSpPr>
        <p:spPr>
          <a:xfrm>
            <a:off x="1873707" y="564329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A18FE-301C-41C1-9254-D5816AF3FA8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9211862" y="2297217"/>
            <a:ext cx="1" cy="2616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544FA9-CC61-4085-9673-D589ADCFD637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9211862" y="3082047"/>
            <a:ext cx="8979" cy="3035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6D664C-09B9-44FF-AB93-F91F7DD5EBA8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 bwMode="auto">
          <a:xfrm flipH="1">
            <a:off x="9220840" y="3908842"/>
            <a:ext cx="1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3B54F-1F07-47F6-9A1D-23AD7604B3E7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 bwMode="auto">
          <a:xfrm flipH="1">
            <a:off x="5015914" y="4450609"/>
            <a:ext cx="263382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339ABF-6CCA-43AA-B499-24BBFFF28D97}"/>
              </a:ext>
            </a:extLst>
          </p:cNvPr>
          <p:cNvCxnSpPr>
            <a:cxnSpLocks/>
            <a:stCxn id="38" idx="3"/>
            <a:endCxn id="20" idx="1"/>
          </p:cNvCxnSpPr>
          <p:nvPr/>
        </p:nvCxnSpPr>
        <p:spPr bwMode="auto">
          <a:xfrm>
            <a:off x="5015914" y="5904901"/>
            <a:ext cx="2058950" cy="181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3DC4098-14CF-4336-9C61-9122FDF7642C}"/>
              </a:ext>
            </a:extLst>
          </p:cNvPr>
          <p:cNvSpPr txBox="1"/>
          <p:nvPr/>
        </p:nvSpPr>
        <p:spPr>
          <a:xfrm>
            <a:off x="8630200" y="4811518"/>
            <a:ext cx="2703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libri" panose="020F0502020204030204" pitchFamily="34" charset="0"/>
              </a:rPr>
              <a:t>Feature Extractor</a:t>
            </a:r>
            <a:endParaRPr lang="en-AT" sz="2800" i="1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2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Gary Larson and </a:t>
            </a:r>
            <a:r>
              <a:rPr lang="de-AT" dirty="0" err="1"/>
              <a:t>his</a:t>
            </a:r>
            <a:r>
              <a:rPr lang="de-AT" dirty="0"/>
              <a:t> </a:t>
            </a:r>
            <a:r>
              <a:rPr lang="de-AT" dirty="0" err="1"/>
              <a:t>cartoons</a:t>
            </a:r>
            <a:endParaRPr lang="de-AT" dirty="0"/>
          </a:p>
          <a:p>
            <a:r>
              <a:rPr lang="de-AT" dirty="0" err="1">
                <a:solidFill>
                  <a:srgbClr val="080808"/>
                </a:solidFill>
              </a:rPr>
              <a:t>Aim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>
                <a:solidFill>
                  <a:srgbClr val="080808"/>
                </a:solidFill>
              </a:rPr>
              <a:t>Computational Humor</a:t>
            </a:r>
          </a:p>
          <a:p>
            <a:r>
              <a:rPr lang="de-AT" dirty="0">
                <a:solidFill>
                  <a:srgbClr val="080808"/>
                </a:solidFill>
              </a:rPr>
              <a:t>Dataset</a:t>
            </a:r>
          </a:p>
          <a:p>
            <a:r>
              <a:rPr lang="de-AT" dirty="0" err="1">
                <a:solidFill>
                  <a:srgbClr val="080808"/>
                </a:solidFill>
              </a:rPr>
              <a:t>Approaches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>
                <a:solidFill>
                  <a:srgbClr val="080808"/>
                </a:solidFill>
              </a:rPr>
              <a:t>Implementation</a:t>
            </a:r>
          </a:p>
          <a:p>
            <a:r>
              <a:rPr lang="de-AT" dirty="0" err="1">
                <a:solidFill>
                  <a:srgbClr val="080808"/>
                </a:solidFill>
              </a:rPr>
              <a:t>Results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Reproducibility</a:t>
            </a:r>
            <a:endParaRPr lang="de-AT" dirty="0">
              <a:solidFill>
                <a:srgbClr val="080808"/>
              </a:solidFill>
            </a:endParaRPr>
          </a:p>
          <a:p>
            <a:endParaRPr lang="de-AT" dirty="0">
              <a:solidFill>
                <a:srgbClr val="080808"/>
              </a:solidFill>
            </a:endParaRPr>
          </a:p>
          <a:p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EB923-58D7-4634-A4A9-2C0D3B677B50}"/>
              </a:ext>
            </a:extLst>
          </p:cNvPr>
          <p:cNvSpPr txBox="1"/>
          <p:nvPr/>
        </p:nvSpPr>
        <p:spPr>
          <a:xfrm>
            <a:off x="425751" y="2414882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1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47B2-D609-4506-A180-1307F2787AEF}"/>
              </a:ext>
            </a:extLst>
          </p:cNvPr>
          <p:cNvSpPr txBox="1"/>
          <p:nvPr/>
        </p:nvSpPr>
        <p:spPr>
          <a:xfrm>
            <a:off x="3744058" y="1358467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D6466-5636-4686-B173-FAE389914686}"/>
              </a:ext>
            </a:extLst>
          </p:cNvPr>
          <p:cNvSpPr txBox="1"/>
          <p:nvPr/>
        </p:nvSpPr>
        <p:spPr>
          <a:xfrm>
            <a:off x="6097587" y="1341562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987A-63BD-4D5C-B39C-40C846E05203}"/>
              </a:ext>
            </a:extLst>
          </p:cNvPr>
          <p:cNvSpPr txBox="1"/>
          <p:nvPr/>
        </p:nvSpPr>
        <p:spPr>
          <a:xfrm>
            <a:off x="4081363" y="2420775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2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8387EC-47C9-4301-B51E-935356C70FF4}"/>
              </a:ext>
            </a:extLst>
          </p:cNvPr>
          <p:cNvSpPr txBox="1"/>
          <p:nvPr/>
        </p:nvSpPr>
        <p:spPr>
          <a:xfrm>
            <a:off x="8473851" y="2414881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7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CD794-A0CF-43B0-A74B-AF785531E6FF}"/>
              </a:ext>
            </a:extLst>
          </p:cNvPr>
          <p:cNvSpPr txBox="1"/>
          <p:nvPr/>
        </p:nvSpPr>
        <p:spPr>
          <a:xfrm>
            <a:off x="7617909" y="2698696"/>
            <a:ext cx="8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…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25E7-C28C-4A7B-B36D-6829A16FC250}"/>
              </a:ext>
            </a:extLst>
          </p:cNvPr>
          <p:cNvSpPr txBox="1"/>
          <p:nvPr/>
        </p:nvSpPr>
        <p:spPr>
          <a:xfrm>
            <a:off x="4526483" y="415124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BB81D8-0181-4B70-8BB9-04173D4D0418}"/>
              </a:ext>
            </a:extLst>
          </p:cNvPr>
          <p:cNvSpPr txBox="1"/>
          <p:nvPr/>
        </p:nvSpPr>
        <p:spPr>
          <a:xfrm>
            <a:off x="4526482" y="4994806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3039D-707C-43F2-BFBB-7CBC5B4E42E5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 bwMode="auto">
          <a:xfrm>
            <a:off x="2194024" y="3368989"/>
            <a:ext cx="3903563" cy="7822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CAA21C-3DEF-469E-9033-3081DA3ED85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5849636" y="3374882"/>
            <a:ext cx="247951" cy="7763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729B03-C7BC-4B79-B900-239998D887FD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 flipH="1">
            <a:off x="6097587" y="3368988"/>
            <a:ext cx="4144537" cy="7822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7681D0-0D8E-4DF1-892C-36044947755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6097586" y="4674461"/>
            <a:ext cx="1" cy="3203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0E561-E217-4CF5-8641-21301F6D3F98}"/>
              </a:ext>
            </a:extLst>
          </p:cNvPr>
          <p:cNvSpPr txBox="1"/>
          <p:nvPr/>
        </p:nvSpPr>
        <p:spPr>
          <a:xfrm>
            <a:off x="4427897" y="5839337"/>
            <a:ext cx="33393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&lt;funniness 1-7&gt;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244BCA-D718-4AB3-87DC-13F88CCFA567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 bwMode="auto">
          <a:xfrm flipH="1">
            <a:off x="6097585" y="5518026"/>
            <a:ext cx="1" cy="3213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CA6F6B-B508-4ECB-9F3C-0F62CFAB38E5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3921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500D57-EC35-452C-B958-EE9B942E561F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3750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AB0EEF-AF33-48C0-98BF-5F8F2460B8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49054" y="187768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6590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AT" dirty="0" err="1"/>
              <a:t>Convolutional</a:t>
            </a:r>
            <a:r>
              <a:rPr lang="de-AT" dirty="0"/>
              <a:t> Autoencoder [4]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picture containing photo, building, cat, looking&#10;&#10;Description automatically generated">
            <a:extLst>
              <a:ext uri="{FF2B5EF4-FFF2-40B4-BE49-F238E27FC236}">
                <a16:creationId xmlns:a16="http://schemas.microsoft.com/office/drawing/2014/main" id="{4C47CAF3-0667-45F7-806E-6EACB5C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9" y="2062943"/>
            <a:ext cx="4720124" cy="3167051"/>
          </a:xfrm>
          <a:prstGeom prst="rect">
            <a:avLst/>
          </a:prstGeom>
        </p:spPr>
      </p:pic>
      <p:pic>
        <p:nvPicPr>
          <p:cNvPr id="12" name="Picture 11" descr="An old photo of a person&#10;&#10;Description automatically generated">
            <a:extLst>
              <a:ext uri="{FF2B5EF4-FFF2-40B4-BE49-F238E27FC236}">
                <a16:creationId xmlns:a16="http://schemas.microsoft.com/office/drawing/2014/main" id="{1C933892-5376-46A5-B7BA-E525A1FE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2" y="2077228"/>
            <a:ext cx="4720124" cy="31426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E15382-9568-4BF2-9D67-8252DDFB3BCA}"/>
              </a:ext>
            </a:extLst>
          </p:cNvPr>
          <p:cNvCxnSpPr>
            <a:cxnSpLocks/>
          </p:cNvCxnSpPr>
          <p:nvPr/>
        </p:nvCxnSpPr>
        <p:spPr bwMode="auto">
          <a:xfrm>
            <a:off x="5881563" y="3646468"/>
            <a:ext cx="5040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03736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5D2928B-8CE7-40CF-9BC3-64E0648052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9401" y="876327"/>
            <a:ext cx="10081120" cy="559806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961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C1626C-0324-48ED-AB86-E97C079F3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526" y="1112934"/>
            <a:ext cx="5992061" cy="50584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17739-9DDD-44F7-9DD4-951872B3F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850" y="1111578"/>
            <a:ext cx="6087325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9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86533D0-9D82-4F20-8F67-3CDAD21F6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Looks very similar to:</a:t>
            </a:r>
            <a:endParaRPr lang="en-AT" dirty="0"/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FB9377AE-A340-4540-B4C9-0C03CED12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315" y="1571677"/>
            <a:ext cx="4896544" cy="523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44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"A </a:t>
            </a:r>
            <a:r>
              <a:rPr lang="en-US" i="1" dirty="0"/>
              <a:t>semantic gap </a:t>
            </a:r>
            <a:r>
              <a:rPr lang="en-US" dirty="0"/>
              <a:t>is the difference in meaning between constructs formed within different representation systems.” [2]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Feature representation does not close the semantic gap for subjective humor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Models do not </a:t>
            </a:r>
            <a:r>
              <a:rPr lang="en-US" i="1" dirty="0">
                <a:solidFill>
                  <a:srgbClr val="080808"/>
                </a:solidFill>
              </a:rPr>
              <a:t>understand</a:t>
            </a:r>
            <a:r>
              <a:rPr lang="en-US" dirty="0">
                <a:solidFill>
                  <a:srgbClr val="080808"/>
                </a:solidFill>
              </a:rPr>
              <a:t> humor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53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Dataset most likely too small.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Curse of dimensionality [4]</a:t>
            </a:r>
          </a:p>
          <a:p>
            <a:pPr>
              <a:buFont typeface="Symbol" panose="05050102010706020507" pitchFamily="18" charset="2"/>
              <a:buChar char="Þ"/>
            </a:pPr>
            <a:endParaRPr lang="en-US" dirty="0">
              <a:solidFill>
                <a:srgbClr val="08080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Chosen dimensionality reduction measures insufficient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46" name="Picture 2" descr="9: Illustration of the Curse of dimensionality, showing how the ...">
            <a:extLst>
              <a:ext uri="{FF2B5EF4-FFF2-40B4-BE49-F238E27FC236}">
                <a16:creationId xmlns:a16="http://schemas.microsoft.com/office/drawing/2014/main" id="{E755F706-9E52-4BE6-A9EE-E802758F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519288"/>
            <a:ext cx="5212144" cy="22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FDFE1-C9B0-4859-B331-DF6532931236}"/>
              </a:ext>
            </a:extLst>
          </p:cNvPr>
          <p:cNvSpPr txBox="1"/>
          <p:nvPr/>
        </p:nvSpPr>
        <p:spPr>
          <a:xfrm>
            <a:off x="11059860" y="3266614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[8]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69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Reproducibility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Two new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Future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myself</a:t>
            </a:r>
            <a:r>
              <a:rPr lang="de-AT" dirty="0">
                <a:solidFill>
                  <a:srgbClr val="080808"/>
                </a:solidFill>
              </a:rPr>
              <a:t>, </a:t>
            </a:r>
            <a:r>
              <a:rPr lang="de-AT" dirty="0" err="1">
                <a:solidFill>
                  <a:srgbClr val="080808"/>
                </a:solidFill>
              </a:rPr>
              <a:t>annotated</a:t>
            </a:r>
            <a:r>
              <a:rPr lang="de-AT" dirty="0">
                <a:solidFill>
                  <a:srgbClr val="080808"/>
                </a:solidFill>
              </a:rPr>
              <a:t> 1 </a:t>
            </a:r>
            <a:r>
              <a:rPr lang="de-AT" dirty="0" err="1">
                <a:solidFill>
                  <a:srgbClr val="080808"/>
                </a:solidFill>
              </a:rPr>
              <a:t>year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later</a:t>
            </a:r>
            <a:r>
              <a:rPr lang="de-AT" dirty="0">
                <a:solidFill>
                  <a:srgbClr val="080808"/>
                </a:solidFill>
              </a:rPr>
              <a:t> after initial </a:t>
            </a:r>
            <a:r>
              <a:rPr lang="de-AT" dirty="0" err="1">
                <a:solidFill>
                  <a:srgbClr val="080808"/>
                </a:solidFill>
              </a:rPr>
              <a:t>annotation</a:t>
            </a:r>
            <a:endParaRPr lang="de-AT" dirty="0">
              <a:solidFill>
                <a:srgbClr val="08080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Other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Prof. </a:t>
            </a:r>
            <a:r>
              <a:rPr lang="de-AT" dirty="0" err="1">
                <a:solidFill>
                  <a:srgbClr val="080808"/>
                </a:solidFill>
              </a:rPr>
              <a:t>Eidenberger</a:t>
            </a:r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A3D84-FED3-4528-8013-B7DEF82C76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3" t="1770" r="943" b="2963"/>
          <a:stretch/>
        </p:blipFill>
        <p:spPr>
          <a:xfrm>
            <a:off x="480963" y="2709714"/>
            <a:ext cx="11233248" cy="387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78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err="1"/>
              <a:t>Several</a:t>
            </a:r>
            <a:r>
              <a:rPr lang="de-AT" sz="2400" dirty="0"/>
              <a:t> </a:t>
            </a:r>
            <a:r>
              <a:rPr lang="de-AT" sz="2400" dirty="0" err="1"/>
              <a:t>cartoons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Gary Larson</a:t>
            </a:r>
          </a:p>
          <a:p>
            <a:pPr marL="0" indent="0">
              <a:buNone/>
            </a:pPr>
            <a:r>
              <a:rPr lang="de-AT" sz="2400" dirty="0"/>
              <a:t>[1] G. Ritchie. </a:t>
            </a:r>
            <a:r>
              <a:rPr lang="de-AT" sz="2400" dirty="0" err="1"/>
              <a:t>Current</a:t>
            </a:r>
            <a:r>
              <a:rPr lang="de-AT" sz="2400" dirty="0"/>
              <a:t> </a:t>
            </a:r>
            <a:r>
              <a:rPr lang="de-AT" sz="2400" dirty="0" err="1"/>
              <a:t>directions</a:t>
            </a:r>
            <a:r>
              <a:rPr lang="de-AT" sz="2400" dirty="0"/>
              <a:t> in </a:t>
            </a:r>
            <a:r>
              <a:rPr lang="de-AT" sz="2400" dirty="0" err="1"/>
              <a:t>computational</a:t>
            </a:r>
            <a:r>
              <a:rPr lang="de-AT" sz="2400" dirty="0"/>
              <a:t> </a:t>
            </a:r>
            <a:r>
              <a:rPr lang="de-AT" sz="2400" dirty="0" err="1"/>
              <a:t>humour</a:t>
            </a:r>
            <a:r>
              <a:rPr lang="de-AT" sz="2400" dirty="0"/>
              <a:t> 2001</a:t>
            </a:r>
          </a:p>
          <a:p>
            <a:pPr marL="0" indent="0">
              <a:buNone/>
            </a:pPr>
            <a:r>
              <a:rPr lang="en-US" sz="2400" dirty="0"/>
              <a:t>[2] A. M. Hein. Identification and bridging of semantic gaps in the context of multidomain engineering 2010</a:t>
            </a:r>
          </a:p>
          <a:p>
            <a:pPr marL="0" indent="0">
              <a:buNone/>
            </a:pPr>
            <a:r>
              <a:rPr lang="en-US" sz="2400" dirty="0"/>
              <a:t>[3] P.-Y. Chen and V.-W. Soo. Humor recognition using deep learning 2018</a:t>
            </a:r>
          </a:p>
          <a:p>
            <a:pPr marL="0" indent="0">
              <a:buNone/>
            </a:pPr>
            <a:r>
              <a:rPr lang="en-US" sz="2400" dirty="0"/>
              <a:t>[4] I. Goodfellow, Y. </a:t>
            </a:r>
            <a:r>
              <a:rPr lang="en-US" sz="2400" dirty="0" err="1"/>
              <a:t>Bengio</a:t>
            </a:r>
            <a:r>
              <a:rPr lang="en-US" sz="2400" dirty="0"/>
              <a:t>, and A. Courville. </a:t>
            </a:r>
            <a:r>
              <a:rPr lang="en-US" sz="2400" i="1" dirty="0"/>
              <a:t>Deep Learning </a:t>
            </a:r>
            <a:r>
              <a:rPr lang="en-US" sz="2400" dirty="0"/>
              <a:t>2016</a:t>
            </a:r>
          </a:p>
          <a:p>
            <a:pPr marL="0" indent="0">
              <a:buNone/>
            </a:pPr>
            <a:r>
              <a:rPr lang="en-US" sz="2400" dirty="0"/>
              <a:t>[5] S. </a:t>
            </a:r>
            <a:r>
              <a:rPr lang="en-US" sz="2400" dirty="0" err="1"/>
              <a:t>Hochreiter</a:t>
            </a:r>
            <a:r>
              <a:rPr lang="en-US" sz="2400" dirty="0"/>
              <a:t> and J. </a:t>
            </a:r>
            <a:r>
              <a:rPr lang="en-US" sz="2400" dirty="0" err="1"/>
              <a:t>Schmidhuber</a:t>
            </a:r>
            <a:r>
              <a:rPr lang="en-US" sz="2400" dirty="0"/>
              <a:t>. Long short-term memory 1997</a:t>
            </a:r>
          </a:p>
          <a:p>
            <a:pPr marL="0" indent="0">
              <a:buNone/>
            </a:pPr>
            <a:r>
              <a:rPr lang="en-US" sz="2400" dirty="0"/>
              <a:t>[6] </a:t>
            </a:r>
            <a:r>
              <a:rPr lang="de-AT" sz="2400" dirty="0"/>
              <a:t>M. E. Peters, M. Neumann, M. </a:t>
            </a:r>
            <a:r>
              <a:rPr lang="de-AT" sz="2400" dirty="0" err="1"/>
              <a:t>Iyyer</a:t>
            </a:r>
            <a:r>
              <a:rPr lang="de-AT" sz="2400" dirty="0"/>
              <a:t>, M. Gardner, C. Clark, K. Lee, and L. </a:t>
            </a:r>
            <a:r>
              <a:rPr lang="de-AT" sz="2400" dirty="0" err="1"/>
              <a:t>Zettlemoyer</a:t>
            </a:r>
            <a:r>
              <a:rPr lang="de-AT" sz="2400" dirty="0"/>
              <a:t>. Deep </a:t>
            </a:r>
            <a:r>
              <a:rPr lang="de-AT" sz="2400" dirty="0" err="1"/>
              <a:t>contextualized</a:t>
            </a:r>
            <a:r>
              <a:rPr lang="de-AT" sz="2400" dirty="0"/>
              <a:t> </a:t>
            </a:r>
            <a:r>
              <a:rPr lang="de-AT" sz="2400" dirty="0" err="1"/>
              <a:t>word</a:t>
            </a:r>
            <a:r>
              <a:rPr lang="de-AT" sz="2400" dirty="0"/>
              <a:t> </a:t>
            </a:r>
            <a:r>
              <a:rPr lang="de-AT" sz="2400" dirty="0" err="1"/>
              <a:t>representations</a:t>
            </a:r>
            <a:r>
              <a:rPr lang="de-AT" sz="2400" dirty="0"/>
              <a:t> 2018</a:t>
            </a:r>
          </a:p>
          <a:p>
            <a:pPr marL="0" indent="0">
              <a:buNone/>
            </a:pPr>
            <a:r>
              <a:rPr lang="en-US" sz="2400" dirty="0"/>
              <a:t>[7] J. Pennington, R. </a:t>
            </a:r>
            <a:r>
              <a:rPr lang="en-US" sz="2400" dirty="0" err="1"/>
              <a:t>Socher</a:t>
            </a:r>
            <a:r>
              <a:rPr lang="en-US" sz="2400" dirty="0"/>
              <a:t>, and C. D. Manning. Glove: Global vectors for word</a:t>
            </a:r>
            <a:br>
              <a:rPr lang="en-US" sz="2400" dirty="0"/>
            </a:br>
            <a:r>
              <a:rPr lang="en-US" sz="2400" dirty="0"/>
              <a:t>representation 2014 </a:t>
            </a:r>
          </a:p>
          <a:p>
            <a:pPr marL="0" indent="0">
              <a:buNone/>
            </a:pPr>
            <a:r>
              <a:rPr lang="en-US" sz="2400" dirty="0"/>
              <a:t>[8] </a:t>
            </a:r>
            <a:r>
              <a:rPr lang="de-AT" sz="2400" dirty="0">
                <a:hlinkClick r:id="rId3"/>
              </a:rPr>
              <a:t>https://www.researchgate.net/figure/Illustration-of-the-Curse-of-dimensionality-showing-how-the-number-of-regions-of-a_fig9_278786166</a:t>
            </a:r>
            <a:br>
              <a:rPr lang="en-US" sz="2400" dirty="0"/>
            </a:br>
            <a:r>
              <a:rPr lang="de-AT" sz="2400" dirty="0"/>
              <a:t> </a:t>
            </a:r>
            <a:br>
              <a:rPr lang="de-AT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de-AT" sz="2400" dirty="0"/>
            </a:br>
            <a:endParaRPr lang="de-AT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66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4800" dirty="0"/>
              <a:t>Please feel free to ask any further questions!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en-US" dirty="0"/>
              <a:t>“Explaining humor is a lot like dissecting a frog, you learn a lot in the process, but in the end you kill it.” </a:t>
            </a:r>
          </a:p>
          <a:p>
            <a:pPr marL="0" indent="0" algn="r">
              <a:buNone/>
            </a:pPr>
            <a:r>
              <a:rPr lang="en-US" dirty="0"/>
              <a:t>– Mark Twain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Mark Twain - Wikipedia">
            <a:extLst>
              <a:ext uri="{FF2B5EF4-FFF2-40B4-BE49-F238E27FC236}">
                <a16:creationId xmlns:a16="http://schemas.microsoft.com/office/drawing/2014/main" id="{B810661F-F998-4C56-AD44-54C1CB5F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70" y="914886"/>
            <a:ext cx="1585542" cy="222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65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Python</a:t>
            </a:r>
          </a:p>
          <a:p>
            <a:r>
              <a:rPr lang="de-AT" dirty="0" err="1"/>
              <a:t>PyTorch</a:t>
            </a:r>
            <a:endParaRPr lang="de-AT" dirty="0"/>
          </a:p>
          <a:p>
            <a:r>
              <a:rPr lang="de-AT" dirty="0" err="1"/>
              <a:t>pandas</a:t>
            </a:r>
            <a:endParaRPr lang="de-AT" dirty="0"/>
          </a:p>
          <a:p>
            <a:r>
              <a:rPr lang="de-AT" dirty="0" err="1"/>
              <a:t>NumPy</a:t>
            </a:r>
            <a:endParaRPr lang="de-AT" dirty="0"/>
          </a:p>
          <a:p>
            <a:r>
              <a:rPr lang="de-AT" dirty="0" err="1"/>
              <a:t>scikit-learn</a:t>
            </a:r>
            <a:endParaRPr lang="de-AT" dirty="0"/>
          </a:p>
          <a:p>
            <a:r>
              <a:rPr lang="de-AT" dirty="0" err="1"/>
              <a:t>hyperopt-sklearn</a:t>
            </a:r>
            <a:endParaRPr lang="de-AT" dirty="0"/>
          </a:p>
          <a:p>
            <a:r>
              <a:rPr lang="de-AT" dirty="0" err="1"/>
              <a:t>AllenNLP</a:t>
            </a:r>
            <a:r>
              <a:rPr lang="de-AT" dirty="0"/>
              <a:t> </a:t>
            </a:r>
          </a:p>
          <a:p>
            <a:r>
              <a:rPr lang="de-AT" dirty="0" err="1"/>
              <a:t>django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30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blurry photo of a sign&#10;&#10;Description automatically generated">
            <a:extLst>
              <a:ext uri="{FF2B5EF4-FFF2-40B4-BE49-F238E27FC236}">
                <a16:creationId xmlns:a16="http://schemas.microsoft.com/office/drawing/2014/main" id="{620F3AF2-CDF0-4B03-A690-C01C3173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83" y="4560880"/>
            <a:ext cx="3672408" cy="6464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37F2E2-9291-4538-A880-9EF73B64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503" y="5467150"/>
            <a:ext cx="1512168" cy="648072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BDD7F1-7D5A-42F8-BDBC-E37E1DDC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170" y="2672845"/>
            <a:ext cx="2040260" cy="80760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E74B4675-CA0C-4537-BC21-A8262946D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086" y="1594579"/>
            <a:ext cx="2790299" cy="11277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463A0BB-C24E-475E-A6F3-70EB47F2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442" y="997561"/>
            <a:ext cx="3232491" cy="64649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99B5925-615C-4BD0-81B3-206FD5F0B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057" y="3579258"/>
            <a:ext cx="1505060" cy="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04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CDF556-48F9-47FA-ABAB-75E792AB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6" y="1043976"/>
            <a:ext cx="4436251" cy="4771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1185E-3077-4244-8082-AFD9C5F9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70" y="1051597"/>
            <a:ext cx="4344782" cy="47640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B65E41-FFC4-4A67-93E2-0C1740B2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4D4AB5-1AD5-406A-BA2E-868411D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DDD91-D1E3-49D0-A0DD-9FB7DC8CF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31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39896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53092-D9F8-4361-BAC0-579E12E8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95" y="981522"/>
            <a:ext cx="5204583" cy="5642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5B91E9-8ED5-4A45-9224-348EB66A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70975B-67E3-41B9-83C1-7CD09F00C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17B4-FF6D-49C2-B569-8C60925F4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32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3374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usually</a:t>
            </a:r>
            <a:r>
              <a:rPr lang="de-AT" dirty="0"/>
              <a:t> </a:t>
            </a:r>
            <a:r>
              <a:rPr lang="de-AT" dirty="0" err="1"/>
              <a:t>consist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…</a:t>
            </a:r>
          </a:p>
          <a:p>
            <a:r>
              <a:rPr lang="de-AT" dirty="0"/>
              <a:t>…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depicting</a:t>
            </a:r>
            <a:r>
              <a:rPr lang="de-AT" dirty="0"/>
              <a:t> a funny </a:t>
            </a:r>
            <a:r>
              <a:rPr lang="de-AT" dirty="0" err="1"/>
              <a:t>situation</a:t>
            </a:r>
            <a:endParaRPr lang="de-AT" dirty="0"/>
          </a:p>
          <a:p>
            <a:r>
              <a:rPr lang="de-AT" dirty="0"/>
              <a:t>… </a:t>
            </a:r>
            <a:r>
              <a:rPr lang="de-AT" dirty="0" err="1"/>
              <a:t>punchline</a:t>
            </a:r>
            <a:r>
              <a:rPr lang="de-AT" dirty="0"/>
              <a:t> (~1-2 </a:t>
            </a:r>
            <a:r>
              <a:rPr lang="de-AT" dirty="0" err="1"/>
              <a:t>sentences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21D612BB-CF45-4771-9D52-DD9272C3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304" y="1441625"/>
            <a:ext cx="3493175" cy="45480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D525EE-ED34-4F38-B533-B78A3FB20694}"/>
              </a:ext>
            </a:extLst>
          </p:cNvPr>
          <p:cNvCxnSpPr>
            <a:cxnSpLocks/>
          </p:cNvCxnSpPr>
          <p:nvPr/>
        </p:nvCxnSpPr>
        <p:spPr bwMode="auto">
          <a:xfrm>
            <a:off x="5737547" y="4653930"/>
            <a:ext cx="2592288" cy="76073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A512C0-7DC5-4A56-9F16-8C9D4CAB4C42}"/>
              </a:ext>
            </a:extLst>
          </p:cNvPr>
          <p:cNvCxnSpPr>
            <a:cxnSpLocks/>
          </p:cNvCxnSpPr>
          <p:nvPr/>
        </p:nvCxnSpPr>
        <p:spPr bwMode="auto">
          <a:xfrm>
            <a:off x="7716548" y="4062977"/>
            <a:ext cx="446756" cy="2901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32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Distinct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reoccuring</a:t>
            </a:r>
            <a:r>
              <a:rPr lang="de-AT" dirty="0"/>
              <a:t> </a:t>
            </a:r>
            <a:r>
              <a:rPr lang="de-AT" dirty="0" err="1"/>
              <a:t>themes</a:t>
            </a:r>
            <a:endParaRPr lang="de-AT" dirty="0"/>
          </a:p>
          <a:p>
            <a:r>
              <a:rPr lang="de-AT" dirty="0"/>
              <a:t>E.g.: Cats versus </a:t>
            </a:r>
            <a:r>
              <a:rPr lang="de-AT" dirty="0" err="1"/>
              <a:t>dogs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 descr="A close up of a book&#10;&#10;Description automatically generated">
            <a:extLst>
              <a:ext uri="{FF2B5EF4-FFF2-40B4-BE49-F238E27FC236}">
                <a16:creationId xmlns:a16="http://schemas.microsoft.com/office/drawing/2014/main" id="{DDDE4B06-BD1E-421A-A524-43BF9464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54" y="2205658"/>
            <a:ext cx="3103102" cy="40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scientists</a:t>
            </a:r>
            <a:r>
              <a:rPr lang="de-AT" dirty="0"/>
              <a:t> </a:t>
            </a:r>
            <a:r>
              <a:rPr lang="de-AT" dirty="0" err="1"/>
              <a:t>behaving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childish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vintage photo of a person&#10;&#10;Description automatically generated">
            <a:extLst>
              <a:ext uri="{FF2B5EF4-FFF2-40B4-BE49-F238E27FC236}">
                <a16:creationId xmlns:a16="http://schemas.microsoft.com/office/drawing/2014/main" id="{E4CA5D0E-3876-426F-B576-31A36079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r="8200"/>
          <a:stretch/>
        </p:blipFill>
        <p:spPr>
          <a:xfrm>
            <a:off x="4455539" y="1832323"/>
            <a:ext cx="328409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stone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  <a:r>
              <a:rPr lang="de-AT" dirty="0" err="1"/>
              <a:t>subverting</a:t>
            </a:r>
            <a:br>
              <a:rPr lang="de-AT" dirty="0"/>
            </a:b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expectation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B93CD9A3-B35E-42F8-8B82-1E26C1E5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27" y="1125538"/>
            <a:ext cx="3849741" cy="49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Aim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Different </a:t>
            </a:r>
            <a:r>
              <a:rPr lang="de-AT" dirty="0" err="1"/>
              <a:t>people</a:t>
            </a:r>
            <a:r>
              <a:rPr lang="de-AT" dirty="0"/>
              <a:t> find different </a:t>
            </a:r>
            <a:r>
              <a:rPr lang="de-AT" dirty="0" err="1"/>
              <a:t>cartoons</a:t>
            </a:r>
            <a:r>
              <a:rPr lang="de-AT" dirty="0"/>
              <a:t> funny.</a:t>
            </a:r>
          </a:p>
          <a:p>
            <a:pPr marL="0" indent="0">
              <a:buNone/>
            </a:pP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Train a </a:t>
            </a:r>
            <a:r>
              <a:rPr lang="de-AT" dirty="0" err="1"/>
              <a:t>deep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encapsulates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subjectivity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Larson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a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and style,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makes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suited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.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 descr="God at his computer (With images) | Far side cartoons">
            <a:extLst>
              <a:ext uri="{FF2B5EF4-FFF2-40B4-BE49-F238E27FC236}">
                <a16:creationId xmlns:a16="http://schemas.microsoft.com/office/drawing/2014/main" id="{B642CBAD-5FE3-4586-8311-F7EAA940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19" y="799496"/>
            <a:ext cx="3433711" cy="41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i="1" dirty="0"/>
              <a:t>Computational humor </a:t>
            </a:r>
            <a:r>
              <a:rPr lang="en-US" dirty="0"/>
              <a:t>(=CH)</a:t>
            </a:r>
            <a:r>
              <a:rPr lang="en-US" i="1" dirty="0"/>
              <a:t> </a:t>
            </a:r>
            <a:r>
              <a:rPr lang="en-US" dirty="0"/>
              <a:t>combines the field of artificial intelligence with the research of humor [1].</a:t>
            </a:r>
          </a:p>
          <a:p>
            <a:pPr marL="539750" lvl="1" indent="0">
              <a:buNone/>
            </a:pPr>
            <a:r>
              <a:rPr lang="en-US" dirty="0"/>
              <a:t>Make computers understand humor.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Can a Robot Make You Laugh? — Teaching an AI to Tell Jokes">
            <a:extLst>
              <a:ext uri="{FF2B5EF4-FFF2-40B4-BE49-F238E27FC236}">
                <a16:creationId xmlns:a16="http://schemas.microsoft.com/office/drawing/2014/main" id="{7F703552-6E10-4764-9488-F056EEC3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685" y="3456200"/>
            <a:ext cx="3213953" cy="32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8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1458</Words>
  <Application>Microsoft Office PowerPoint</Application>
  <PresentationFormat>Custom</PresentationFormat>
  <Paragraphs>271</Paragraphs>
  <Slides>32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Symbol</vt:lpstr>
      <vt:lpstr>Times New Roman</vt:lpstr>
      <vt:lpstr>Consolas</vt:lpstr>
      <vt:lpstr>Arial</vt:lpstr>
      <vt:lpstr>Blends</vt:lpstr>
      <vt:lpstr>Deep Learning of Humor  from Gary Larson’s Cartoons </vt:lpstr>
      <vt:lpstr>Contents</vt:lpstr>
      <vt:lpstr>Humor</vt:lpstr>
      <vt:lpstr>Gary Larson‘s Cartoons</vt:lpstr>
      <vt:lpstr>Gary Larson‘s Cartoons</vt:lpstr>
      <vt:lpstr>Gary Larson‘s Cartoons</vt:lpstr>
      <vt:lpstr>Gary Larson‘s Cartoons</vt:lpstr>
      <vt:lpstr>Aim</vt:lpstr>
      <vt:lpstr>Computational Humor</vt:lpstr>
      <vt:lpstr>Computational Humor</vt:lpstr>
      <vt:lpstr>Computational Humor</vt:lpstr>
      <vt:lpstr>Computational Humor</vt:lpstr>
      <vt:lpstr>Dataset</vt:lpstr>
      <vt:lpstr>Dataset</vt:lpstr>
      <vt:lpstr>Dataset</vt:lpstr>
      <vt:lpstr>Approaches</vt:lpstr>
      <vt:lpstr>Approaches – Visual only</vt:lpstr>
      <vt:lpstr>Approaches – Text only</vt:lpstr>
      <vt:lpstr>Approaches – Visual and Text</vt:lpstr>
      <vt:lpstr>Approaches – Visual and Text</vt:lpstr>
      <vt:lpstr>Approaches – Visual and Text</vt:lpstr>
      <vt:lpstr>Results</vt:lpstr>
      <vt:lpstr>Results</vt:lpstr>
      <vt:lpstr>Results</vt:lpstr>
      <vt:lpstr>Results</vt:lpstr>
      <vt:lpstr>Results</vt:lpstr>
      <vt:lpstr>Reproducibility</vt:lpstr>
      <vt:lpstr>Sources</vt:lpstr>
      <vt:lpstr>Thank You for your Attention!</vt:lpstr>
      <vt:lpstr>Implementation</vt:lpstr>
      <vt:lpstr>Data Analysis</vt:lpstr>
      <vt:lpstr>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2020-05-11T07:13:53Z</dcterms:modified>
</cp:coreProperties>
</file>